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5" r:id="rId9"/>
    <p:sldId id="264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  <a:srgbClr val="9999FF"/>
    <a:srgbClr val="FF3300"/>
    <a:srgbClr val="FF6699"/>
    <a:srgbClr val="CCFFFF"/>
    <a:srgbClr val="99FF99"/>
    <a:srgbClr val="99FFCC"/>
    <a:srgbClr val="99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1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363233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567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28402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68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7981907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7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7562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2533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96881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60728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40422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69741639-B83B-4C9E-843D-91F0C955F5D3}" type="datetimeFigureOut">
              <a:rPr lang="en-GB" smtClean="0"/>
              <a:t>21/07/2021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EF07C4E3-81F8-4240-B742-FFB6F29E3ED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9169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gov.uk/dataset/ee5038be-d2be-4ab6-a612-70ade60eca12/tourism-trips-borough" TargetMode="External"/><Relationship Id="rId2" Type="http://schemas.openxmlformats.org/officeDocument/2006/relationships/hyperlink" Target="https://en.wikipedia.org/wiki/List_of_stations_in_London_fare_zone_1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doogal.co.uk/LondonStationsCSV.ashx" TargetMode="External"/><Relationship Id="rId4" Type="http://schemas.openxmlformats.org/officeDocument/2006/relationships/hyperlink" Target="https://data.london.gov.uk/download/london-underground-performance-reports/b6ab04fc-9062-4291-b514-7fa218073b4c/multi-year-station-entry-and-exit-figures.xl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1546167"/>
            <a:ext cx="9877183" cy="2223655"/>
          </a:xfrm>
        </p:spPr>
        <p:txBody>
          <a:bodyPr>
            <a:normAutofit/>
          </a:bodyPr>
          <a:lstStyle/>
          <a:p>
            <a:r>
              <a:rPr lang="en-GB" sz="6600" b="1" dirty="0" smtClean="0">
                <a:latin typeface="Centaur" panose="02030504050205020304" pitchFamily="18" charset="0"/>
              </a:rPr>
              <a:t>The Battle of Neighbourhoods</a:t>
            </a:r>
            <a:endParaRPr lang="en-GB" sz="6600" b="1" dirty="0">
              <a:latin typeface="Centaur" panose="02030504050205020304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>
                <a:latin typeface="Centaur" panose="02030504050205020304" pitchFamily="18" charset="0"/>
              </a:rPr>
              <a:t>Coursera Capstone Project </a:t>
            </a:r>
            <a:endParaRPr lang="en-GB" dirty="0">
              <a:latin typeface="Centaur" panose="020305040502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33460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29" y="236063"/>
            <a:ext cx="9692640" cy="669938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Results (iii</a:t>
            </a:r>
            <a:r>
              <a:rPr lang="en-US" sz="4000" b="1" dirty="0">
                <a:latin typeface="Centaur" panose="02030504050205020304" pitchFamily="18" charset="0"/>
              </a:rPr>
              <a:t>) – </a:t>
            </a:r>
            <a:r>
              <a:rPr lang="en-US" sz="4000" b="1" dirty="0" smtClean="0">
                <a:latin typeface="Centaur" panose="02030504050205020304" pitchFamily="18" charset="0"/>
              </a:rPr>
              <a:t>cluster comparison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914" y="2510514"/>
            <a:ext cx="2254064" cy="216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7552" y="2540255"/>
            <a:ext cx="2252570" cy="216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b="3992"/>
          <a:stretch/>
        </p:blipFill>
        <p:spPr>
          <a:xfrm>
            <a:off x="437695" y="4756241"/>
            <a:ext cx="2252570" cy="207376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5"/>
          <a:srcRect b="2697"/>
          <a:stretch/>
        </p:blipFill>
        <p:spPr>
          <a:xfrm>
            <a:off x="2944878" y="4737579"/>
            <a:ext cx="2252570" cy="210176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6028475" y="1621384"/>
            <a:ext cx="4926037" cy="50475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While Cluster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has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stations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(6), Cluster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has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most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 of venues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(13) around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each station on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average.</a:t>
            </a: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 3, 0/2, 1 and 2 are the best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Park, Art &amp; Museum, Japanese Restaurant and Theater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category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respectively.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Clusters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 are not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bad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terms of food and green spaces, but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lag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Art &amp; Museum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Theater.</a:t>
            </a: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0 is similar to Cluster 2 in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Park, Art/Museum and Restaurant categories,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but weaker in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1600" dirty="0" err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Theater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category.</a:t>
            </a: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As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whole, </a:t>
            </a:r>
            <a:r>
              <a:rPr lang="en-GB" sz="16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Cluster 2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appears to be the better choice, with balanced ranking in all categories.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addition, as seen from the map,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stations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Cluster 2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(light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blue </a:t>
            </a:r>
            <a:r>
              <a:rPr lang="en-GB" sz="16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circles) </a:t>
            </a:r>
            <a:r>
              <a:rPr lang="en-GB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 close to each other, and thus flexible to pass from one to the other.</a:t>
            </a:r>
          </a:p>
          <a:p>
            <a:pPr>
              <a:spcBef>
                <a:spcPts val="1200"/>
              </a:spcBef>
            </a:pPr>
            <a:endParaRPr lang="en-GB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91164" y="1040731"/>
            <a:ext cx="561702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Mean description of clusters and average number of venues by category</a:t>
            </a:r>
            <a:endParaRPr lang="en-GB" sz="1400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420891" y="2415671"/>
            <a:ext cx="6183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Park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424334" y="2415671"/>
            <a:ext cx="151155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Art &amp; Museum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3209728" y="4610585"/>
            <a:ext cx="189440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Theatre &amp; Opera House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168562" y="4613689"/>
            <a:ext cx="14847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Restaurant</a:t>
            </a:r>
            <a:endParaRPr lang="en-GB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8" name="Rectangle 17"/>
          <p:cNvSpPr/>
          <p:nvPr/>
        </p:nvSpPr>
        <p:spPr>
          <a:xfrm flipH="1">
            <a:off x="7833684" y="1040731"/>
            <a:ext cx="13156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b="1" u="sng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  <a:endParaRPr lang="en-GB" sz="1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9" name="Picture 18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212277" y="1402449"/>
            <a:ext cx="5760000" cy="900330"/>
          </a:xfrm>
          <a:prstGeom prst="rect">
            <a:avLst/>
          </a:prstGeom>
        </p:spPr>
      </p:pic>
      <p:sp>
        <p:nvSpPr>
          <p:cNvPr id="20" name="Rectangle 19"/>
          <p:cNvSpPr/>
          <p:nvPr/>
        </p:nvSpPr>
        <p:spPr>
          <a:xfrm>
            <a:off x="212277" y="1908600"/>
            <a:ext cx="5694001" cy="181459"/>
          </a:xfrm>
          <a:prstGeom prst="rect">
            <a:avLst/>
          </a:prstGeom>
          <a:solidFill>
            <a:srgbClr val="FF6699">
              <a:alpha val="3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Rectangle 20"/>
          <p:cNvSpPr/>
          <p:nvPr/>
        </p:nvSpPr>
        <p:spPr>
          <a:xfrm>
            <a:off x="2174033" y="3153747"/>
            <a:ext cx="479261" cy="1390261"/>
          </a:xfrm>
          <a:prstGeom prst="rect">
            <a:avLst/>
          </a:prstGeom>
          <a:noFill/>
          <a:ln w="25400">
            <a:solidFill>
              <a:srgbClr val="FF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 21"/>
          <p:cNvSpPr/>
          <p:nvPr/>
        </p:nvSpPr>
        <p:spPr>
          <a:xfrm>
            <a:off x="3203503" y="3013655"/>
            <a:ext cx="479261" cy="1533457"/>
          </a:xfrm>
          <a:prstGeom prst="rect">
            <a:avLst/>
          </a:prstGeom>
          <a:noFill/>
          <a:ln w="25400">
            <a:solidFill>
              <a:srgbClr val="FF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Rectangle 22"/>
          <p:cNvSpPr/>
          <p:nvPr/>
        </p:nvSpPr>
        <p:spPr>
          <a:xfrm>
            <a:off x="4139678" y="3007429"/>
            <a:ext cx="479261" cy="1533457"/>
          </a:xfrm>
          <a:prstGeom prst="rect">
            <a:avLst/>
          </a:prstGeom>
          <a:noFill/>
          <a:ln w="25400">
            <a:solidFill>
              <a:srgbClr val="FF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Rectangle 23"/>
          <p:cNvSpPr/>
          <p:nvPr/>
        </p:nvSpPr>
        <p:spPr>
          <a:xfrm>
            <a:off x="1216094" y="4845703"/>
            <a:ext cx="479261" cy="1927986"/>
          </a:xfrm>
          <a:prstGeom prst="rect">
            <a:avLst/>
          </a:prstGeom>
          <a:noFill/>
          <a:ln w="25400">
            <a:solidFill>
              <a:srgbClr val="FF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5" name="Rectangle 24"/>
          <p:cNvSpPr/>
          <p:nvPr/>
        </p:nvSpPr>
        <p:spPr>
          <a:xfrm>
            <a:off x="4130359" y="4839476"/>
            <a:ext cx="479261" cy="1927986"/>
          </a:xfrm>
          <a:prstGeom prst="rect">
            <a:avLst/>
          </a:prstGeom>
          <a:noFill/>
          <a:ln w="25400">
            <a:solidFill>
              <a:srgbClr val="FF6699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1254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34" y="226731"/>
            <a:ext cx="9990848" cy="669938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Results (</a:t>
            </a:r>
            <a:r>
              <a:rPr lang="en-US" sz="4000" b="1" dirty="0" smtClean="0">
                <a:latin typeface="Centaur" panose="02030504050205020304" pitchFamily="18" charset="0"/>
              </a:rPr>
              <a:t>iv</a:t>
            </a:r>
            <a:r>
              <a:rPr lang="en-US" sz="4000" b="1" dirty="0" smtClean="0">
                <a:latin typeface="Centaur" panose="02030504050205020304" pitchFamily="18" charset="0"/>
              </a:rPr>
              <a:t>) </a:t>
            </a:r>
            <a:r>
              <a:rPr lang="en-US" sz="4000" b="1" dirty="0">
                <a:latin typeface="Centaur" panose="02030504050205020304" pitchFamily="18" charset="0"/>
              </a:rPr>
              <a:t>– </a:t>
            </a:r>
            <a:r>
              <a:rPr lang="en-US" sz="4000" b="1" dirty="0" smtClean="0">
                <a:latin typeface="Centaur" panose="02030504050205020304" pitchFamily="18" charset="0"/>
              </a:rPr>
              <a:t>top 5 stations and venues nearby on map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75090" y="969188"/>
            <a:ext cx="104764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top 5 stations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are Temple,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Russell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Square, Holborn,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Tottenham Court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Road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Westminster, ranked by the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total number of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venues nearby.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490" y="1755163"/>
            <a:ext cx="9877426" cy="1153533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159" y="3010488"/>
            <a:ext cx="7434725" cy="3744000"/>
          </a:xfrm>
          <a:prstGeom prst="rect">
            <a:avLst/>
          </a:prstGeom>
        </p:spPr>
      </p:pic>
      <p:sp>
        <p:nvSpPr>
          <p:cNvPr id="4" name="5-Point Star 3"/>
          <p:cNvSpPr>
            <a:spLocks noChangeAspect="1"/>
          </p:cNvSpPr>
          <p:nvPr/>
        </p:nvSpPr>
        <p:spPr>
          <a:xfrm>
            <a:off x="4739951" y="4012162"/>
            <a:ext cx="180000" cy="144000"/>
          </a:xfrm>
          <a:prstGeom prst="star5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5-Point Star 13"/>
          <p:cNvSpPr>
            <a:spLocks noChangeAspect="1"/>
          </p:cNvSpPr>
          <p:nvPr/>
        </p:nvSpPr>
        <p:spPr>
          <a:xfrm>
            <a:off x="5013654" y="4547124"/>
            <a:ext cx="180000" cy="144000"/>
          </a:xfrm>
          <a:prstGeom prst="star5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5-Point Star 14"/>
          <p:cNvSpPr>
            <a:spLocks noChangeAspect="1"/>
          </p:cNvSpPr>
          <p:nvPr/>
        </p:nvSpPr>
        <p:spPr>
          <a:xfrm>
            <a:off x="4690197" y="5968489"/>
            <a:ext cx="180000" cy="144000"/>
          </a:xfrm>
          <a:prstGeom prst="star5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5-Point Star 15"/>
          <p:cNvSpPr>
            <a:spLocks noChangeAspect="1"/>
          </p:cNvSpPr>
          <p:nvPr/>
        </p:nvSpPr>
        <p:spPr>
          <a:xfrm>
            <a:off x="4316963" y="4634207"/>
            <a:ext cx="180000" cy="144000"/>
          </a:xfrm>
          <a:prstGeom prst="star5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7" name="5-Point Star 16"/>
          <p:cNvSpPr>
            <a:spLocks noChangeAspect="1"/>
          </p:cNvSpPr>
          <p:nvPr/>
        </p:nvSpPr>
        <p:spPr>
          <a:xfrm>
            <a:off x="5383757" y="5066529"/>
            <a:ext cx="180000" cy="144000"/>
          </a:xfrm>
          <a:prstGeom prst="star5">
            <a:avLst/>
          </a:prstGeom>
          <a:solidFill>
            <a:srgbClr val="FF3300"/>
          </a:solidFill>
          <a:ln>
            <a:solidFill>
              <a:srgbClr val="FF33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8171767" y="2924116"/>
            <a:ext cx="2957605" cy="17820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rgbClr val="121212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Park: </a:t>
            </a:r>
            <a:r>
              <a:rPr lang="en-GB" sz="1500" b="1" dirty="0">
                <a:solidFill>
                  <a:srgbClr val="00FF0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light </a:t>
            </a:r>
            <a:r>
              <a:rPr lang="en-GB" sz="1500" b="1" dirty="0" smtClean="0">
                <a:solidFill>
                  <a:srgbClr val="00FF0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green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rgbClr val="121212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Museum: </a:t>
            </a:r>
            <a:r>
              <a:rPr lang="en-GB" sz="1500" b="1" dirty="0" smtClean="0">
                <a:solidFill>
                  <a:srgbClr val="C0000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red</a:t>
            </a:r>
          </a:p>
          <a:p>
            <a:pPr>
              <a:lnSpc>
                <a:spcPct val="150000"/>
              </a:lnSpc>
            </a:pPr>
            <a:r>
              <a:rPr lang="en-GB" sz="1500" b="1" dirty="0">
                <a:solidFill>
                  <a:srgbClr val="121212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Art gallery: </a:t>
            </a:r>
            <a:r>
              <a:rPr lang="en-GB" sz="1500" b="1" dirty="0" smtClean="0">
                <a:solidFill>
                  <a:srgbClr val="9999FF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lavender</a:t>
            </a:r>
          </a:p>
          <a:p>
            <a:pPr>
              <a:lnSpc>
                <a:spcPct val="150000"/>
              </a:lnSpc>
            </a:pPr>
            <a:r>
              <a:rPr lang="en-US" sz="1500" b="1" dirty="0"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Japanese restaurant: </a:t>
            </a:r>
            <a:r>
              <a:rPr lang="en-US" sz="1500" b="1" dirty="0">
                <a:solidFill>
                  <a:srgbClr val="00CCFF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light </a:t>
            </a:r>
            <a:r>
              <a:rPr lang="en-US" sz="1500" b="1" dirty="0" smtClean="0">
                <a:solidFill>
                  <a:srgbClr val="00CCFF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blue</a:t>
            </a:r>
          </a:p>
          <a:p>
            <a:pPr>
              <a:lnSpc>
                <a:spcPct val="150000"/>
              </a:lnSpc>
            </a:pPr>
            <a:r>
              <a:rPr lang="en-US" sz="1500" b="1" dirty="0" smtClean="0"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Theatre and Opera House: </a:t>
            </a:r>
            <a:r>
              <a:rPr lang="en-US" sz="1500" b="1" dirty="0" smtClean="0">
                <a:solidFill>
                  <a:srgbClr val="FFC000"/>
                </a:solidFill>
                <a:latin typeface="Times New Roman" panose="02020603050405020304" pitchFamily="18" charset="0"/>
                <a:ea typeface="Arial Unicode MS" panose="020B0604020202020204" pitchFamily="34" charset="-120"/>
                <a:cs typeface="Times New Roman" panose="02020603050405020304" pitchFamily="18" charset="0"/>
              </a:rPr>
              <a:t>yellow</a:t>
            </a:r>
            <a:endParaRPr lang="en-US" sz="1500" b="1" dirty="0">
              <a:solidFill>
                <a:srgbClr val="FFC000"/>
              </a:solidFill>
              <a:latin typeface="Times New Roman" panose="02020603050405020304" pitchFamily="18" charset="0"/>
              <a:ea typeface="Arial Unicode MS" panose="020B0604020202020204" pitchFamily="34" charset="-12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82483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34" y="226731"/>
            <a:ext cx="9990848" cy="669938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Conclusions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93751" y="1519694"/>
            <a:ext cx="10476411" cy="44781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leverages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key techniques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tools learnt in the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series of Data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Science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courses (e.g. Foursquare API and K-Means clustering) to facilitate individuals’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trip planning.  </a:t>
            </a:r>
            <a:endParaRPr lang="en-GB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Specifically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problem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to solve is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pick out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Zone-1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tube stations in London that has parks, museums/art galleries, Japanese restaurants and theaters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around.</a:t>
            </a:r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is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to be easily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adaptable to any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customised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choice of city and venue categories of interest. </a:t>
            </a:r>
          </a:p>
          <a:p>
            <a:pPr marL="285750" indent="-285750"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future enhancement, attributes related to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price and popularity (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e.g. count of likes and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ratings) of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venues from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Foursquare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could be added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more comprehensive assessment.</a:t>
            </a:r>
            <a:endParaRPr lang="en-GB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76899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9909" y="225805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Introduction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This project leverages the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techniques and tools learnt in the Data Science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courses to analyse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practical problem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in regards to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picking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location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Python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analysis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ata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in graphs and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maps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Foursquare API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achine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learning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technique,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specifically K-means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clustering </a:t>
            </a: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33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7511" y="197803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>
                <a:latin typeface="Centaur" panose="02030504050205020304" pitchFamily="18" charset="0"/>
              </a:rPr>
              <a:t>Business problem and </a:t>
            </a:r>
            <a:r>
              <a:rPr lang="en-US" sz="4000" b="1" dirty="0" smtClean="0">
                <a:latin typeface="Centaur" panose="02030504050205020304" pitchFamily="18" charset="0"/>
              </a:rPr>
              <a:t>Audience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 am a tourist in London, planning my one-day activity: a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park in the morning, a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museum or art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gallery to follow, a Japanese restaurant for meal and a musical/live performance in a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theatre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end</a:t>
            </a:r>
          </a:p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Which tube stations in Zone 1 should I go with all these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four types of venues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nearby? </a:t>
            </a:r>
          </a:p>
          <a:p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analysis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is aimed to be adaptable for trip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planning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by any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tourist with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customised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choice of city and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personalised interests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572522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01" y="216464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Data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546168"/>
            <a:ext cx="8595360" cy="4633970"/>
          </a:xfrm>
        </p:spPr>
        <p:txBody>
          <a:bodyPr>
            <a:normAutofit lnSpcReduction="10000"/>
          </a:bodyPr>
          <a:lstStyle/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List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 London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tube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stations in Zone 1 (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en.wikipedia.org/wiki/List_of_stations_in_London_fare_zone_1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Borough-level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tatistics of tourism trips by foreign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domestic tourists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https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://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data.gov.uk/dataset/ee5038be-d2be-4ab6-a612-70ade60eca12/tourism-trips-borough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Annual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entries and exits by passengers of a station (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data.london.gov.uk/download/london-underground-performance-reports/b6ab04fc-9062-4291-b514-7fa218073b4c/multi-year-station-entry-and-exit-figures.xls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Geo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codes of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tube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stations (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www.doogal.co.uk/LondonStationsCSV.ashx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  <a:p>
            <a:endParaRPr lang="en-GB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96789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32" y="225801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Data Preparation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388225"/>
            <a:ext cx="8595360" cy="5045825"/>
          </a:xfrm>
        </p:spPr>
        <p:txBody>
          <a:bodyPr>
            <a:normAutofit lnSpcReduction="10000"/>
          </a:bodyPr>
          <a:lstStyle/>
          <a:p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Selection criteria out of the </a:t>
            </a:r>
            <a:r>
              <a:rPr lang="en-GB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Zone-1 tube </a:t>
            </a:r>
            <a:r>
              <a:rPr lang="en-GB" sz="2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stations (84 in total):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n the top 5 boroughs with the most foreign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domestic tourism trips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Westminster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Kensington &amp; Chelsea, Camden, City of London and Tower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Hamlets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managed by London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Underground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annual entries and exits by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passengers &gt;= 5 million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US" sz="24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Technique used in data </a:t>
            </a:r>
            <a:r>
              <a:rPr lang="en-US" sz="24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processing:</a:t>
            </a:r>
            <a:endParaRPr lang="en-GB" sz="2400" spc="1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Web scrapping by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BeautifulSoup</a:t>
            </a: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Pandas data frame methods (read excel, drop, merge, replace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etc.)</a:t>
            </a:r>
            <a:endParaRPr lang="en-US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</a:pPr>
            <a:r>
              <a:rPr lang="en-US" sz="2400" dirty="0" smtClean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49 candidate tube stations in Zone-1 selected, together with their geo codes.</a:t>
            </a:r>
            <a:endParaRPr lang="en-GB" sz="2200" spc="1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12675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00" y="225795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Candidate stations on map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388225"/>
            <a:ext cx="8595360" cy="5045825"/>
          </a:xfrm>
        </p:spPr>
        <p:txBody>
          <a:bodyPr>
            <a:normAutofit/>
          </a:bodyPr>
          <a:lstStyle/>
          <a:p>
            <a:pPr marL="274320" lvl="1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None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242" r="12256"/>
          <a:stretch/>
        </p:blipFill>
        <p:spPr>
          <a:xfrm>
            <a:off x="905070" y="1238074"/>
            <a:ext cx="9633261" cy="511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5779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30" y="244462"/>
            <a:ext cx="9692640" cy="831273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Methodology for Data Analysis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388225"/>
            <a:ext cx="8595360" cy="5045825"/>
          </a:xfrm>
        </p:spPr>
        <p:txBody>
          <a:bodyPr>
            <a:normAutofit/>
          </a:bodyPr>
          <a:lstStyle/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GB" sz="24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Foursquare: to obtain nearby venues around each select station and get venue categories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selected: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Park, Art Gallery, Art Museum, History Museum, Japanese Restaurant, Opera House </a:t>
            </a:r>
            <a:r>
              <a:rPr lang="en-GB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Theater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US" sz="24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Pandas data analysis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US" sz="24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Onehot dummy variables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US" sz="24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K-means </a:t>
            </a:r>
            <a:r>
              <a:rPr lang="en-US" sz="24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clustering</a:t>
            </a: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SzPct val="80000"/>
              <a:buFont typeface="Times New Roman" panose="02020603050405020304" pitchFamily="18" charset="0"/>
              <a:buChar char="₋"/>
            </a:pP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Determine the best number of clusters by Elbow Method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(the 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best K = 5)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91892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5501" y="245394"/>
            <a:ext cx="9692640" cy="669938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Results (i) – </a:t>
            </a:r>
            <a:r>
              <a:rPr lang="en-US" sz="3600" b="1" dirty="0" smtClean="0">
                <a:latin typeface="Centaur" panose="02030504050205020304" pitchFamily="18" charset="0"/>
              </a:rPr>
              <a:t>324 venues, 11 stations and 4 clusters</a:t>
            </a:r>
            <a:endParaRPr lang="en-GB" sz="36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035699"/>
            <a:ext cx="8595360" cy="5339146"/>
          </a:xfrm>
        </p:spPr>
        <p:txBody>
          <a:bodyPr>
            <a:normAutofit/>
          </a:bodyPr>
          <a:lstStyle/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There are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324 venues of selected </a:t>
            </a:r>
            <a:r>
              <a:rPr lang="en-GB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categories in total surrounding the 49 candidate tube stations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US" sz="2400" spc="1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Only stations </a:t>
            </a: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 at least one venue for each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category (i.e. park</a:t>
            </a: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art/museum, food </a:t>
            </a: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performance) nearby are kept, </a:t>
            </a: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stations </a:t>
            </a:r>
            <a:r>
              <a:rPr lang="en-GB" sz="2000" spc="1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that lack </a:t>
            </a:r>
            <a:r>
              <a:rPr lang="en-GB" sz="2000" spc="10" dirty="0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venues of any</a:t>
            </a: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one category are removed</a:t>
            </a: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r>
              <a:rPr lang="en-US" sz="20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 stations are shortlisted, are grouped into 4 clusters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9626" t="29901" r="68815" b="2375"/>
          <a:stretch/>
        </p:blipFill>
        <p:spPr>
          <a:xfrm>
            <a:off x="4817307" y="1558213"/>
            <a:ext cx="1615120" cy="164218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0479" y="4807914"/>
            <a:ext cx="9248776" cy="19448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0268050" y="5060800"/>
            <a:ext cx="103980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 any station in cluster 4 is in the list, since not venues of all categories are available around.</a:t>
            </a:r>
          </a:p>
        </p:txBody>
      </p:sp>
    </p:spTree>
    <p:extLst>
      <p:ext uri="{BB962C8B-B14F-4D97-AF65-F5344CB8AC3E}">
        <p14:creationId xmlns:p14="http://schemas.microsoft.com/office/powerpoint/2010/main" val="2057201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835" y="236063"/>
            <a:ext cx="9692640" cy="669938"/>
          </a:xfrm>
        </p:spPr>
        <p:txBody>
          <a:bodyPr>
            <a:normAutofit/>
          </a:bodyPr>
          <a:lstStyle/>
          <a:p>
            <a:r>
              <a:rPr lang="en-US" sz="4000" b="1" dirty="0" smtClean="0">
                <a:latin typeface="Centaur" panose="02030504050205020304" pitchFamily="18" charset="0"/>
              </a:rPr>
              <a:t>Results (</a:t>
            </a:r>
            <a:r>
              <a:rPr lang="en-US" sz="4000" b="1" dirty="0">
                <a:latin typeface="Centaur" panose="02030504050205020304" pitchFamily="18" charset="0"/>
              </a:rPr>
              <a:t>ii) </a:t>
            </a:r>
            <a:r>
              <a:rPr lang="en-US" sz="4000" b="1" dirty="0" smtClean="0">
                <a:latin typeface="Centaur" panose="02030504050205020304" pitchFamily="18" charset="0"/>
              </a:rPr>
              <a:t>– visualize clusters on </a:t>
            </a:r>
            <a:r>
              <a:rPr lang="en-US" sz="4000" b="1" dirty="0">
                <a:latin typeface="Centaur" panose="02030504050205020304" pitchFamily="18" charset="0"/>
              </a:rPr>
              <a:t>map</a:t>
            </a:r>
            <a:endParaRPr lang="en-GB" sz="4000" b="1" dirty="0">
              <a:latin typeface="Centaur" panose="020305040502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035699"/>
            <a:ext cx="8595360" cy="5339146"/>
          </a:xfrm>
        </p:spPr>
        <p:txBody>
          <a:bodyPr>
            <a:normAutofit/>
          </a:bodyPr>
          <a:lstStyle/>
          <a:p>
            <a:pPr marL="0" lvl="1" indent="0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None/>
            </a:pPr>
            <a:endParaRPr lang="en-GB" sz="2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82880" lvl="1">
              <a:lnSpc>
                <a:spcPct val="95000"/>
              </a:lnSpc>
              <a:spcBef>
                <a:spcPts val="1400"/>
              </a:spcBef>
              <a:spcAft>
                <a:spcPts val="200"/>
              </a:spcAft>
              <a:buSzPct val="80000"/>
              <a:buFont typeface="Arial" pitchFamily="34" charset="0"/>
              <a:buChar char="•"/>
            </a:pPr>
            <a:endParaRPr lang="en-US" sz="2400" spc="10" dirty="0" smtClean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GB" sz="20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Font typeface="Times New Roman" panose="02020603050405020304" pitchFamily="18" charset="0"/>
              <a:buChar char="₋"/>
            </a:pPr>
            <a:endParaRPr lang="en-GB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16" y="1503888"/>
            <a:ext cx="7110804" cy="4320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8448309" y="1250365"/>
            <a:ext cx="2225640" cy="5124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GB" sz="14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Red</a:t>
            </a:r>
            <a:r>
              <a:rPr lang="en-GB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Cluster 0 (6 stations)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Baker Street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Goodge Street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Great Portland Street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High Street Kensington 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 - Russel Square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Westminster</a:t>
            </a:r>
            <a:endParaRPr lang="en-GB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rgbClr val="9933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Purple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Cluster 1 (1 station)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Edgware Road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Blue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Cluster 2 (3 stations)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Holborn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Temple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Tottenham Court Road</a:t>
            </a:r>
          </a:p>
          <a:p>
            <a:pPr>
              <a:lnSpc>
                <a:spcPct val="150000"/>
              </a:lnSpc>
            </a:pPr>
            <a:r>
              <a:rPr lang="en-US" sz="1400" dirty="0" smtClean="0">
                <a:solidFill>
                  <a:srgbClr val="99FF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Green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Cluster 3 (1 station)</a:t>
            </a:r>
          </a:p>
          <a:p>
            <a:pPr>
              <a:lnSpc>
                <a:spcPct val="150000"/>
              </a:lnSpc>
            </a:pP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- Warren Street</a:t>
            </a:r>
            <a:endParaRPr lang="en-GB" sz="1400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GB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6777256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252</TotalTime>
  <Words>885</Words>
  <Application>Microsoft Office PowerPoint</Application>
  <PresentationFormat>Widescreen</PresentationFormat>
  <Paragraphs>101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 Unicode MS</vt:lpstr>
      <vt:lpstr>Century Schoolbook</vt:lpstr>
      <vt:lpstr>Arial</vt:lpstr>
      <vt:lpstr>Centaur</vt:lpstr>
      <vt:lpstr>Times New Roman</vt:lpstr>
      <vt:lpstr>Wingdings 2</vt:lpstr>
      <vt:lpstr>View</vt:lpstr>
      <vt:lpstr>The Battle of Neighbourhoods</vt:lpstr>
      <vt:lpstr>Introduction</vt:lpstr>
      <vt:lpstr>Business problem and Audience</vt:lpstr>
      <vt:lpstr>Data</vt:lpstr>
      <vt:lpstr>Data Preparation</vt:lpstr>
      <vt:lpstr>Candidate stations on map</vt:lpstr>
      <vt:lpstr>Methodology for Data Analysis</vt:lpstr>
      <vt:lpstr>Results (i) – 324 venues, 11 stations and 4 clusters</vt:lpstr>
      <vt:lpstr>Results (ii) – visualize clusters on map</vt:lpstr>
      <vt:lpstr>Results (iii) – cluster comparison</vt:lpstr>
      <vt:lpstr>Results (iv) – top 5 stations and venues nearby on map</vt:lpstr>
      <vt:lpstr>Conclusions</vt:lpstr>
    </vt:vector>
  </TitlesOfParts>
  <Company>Hong Kong Monetary Authority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Battle of Neighbourhoods</dc:title>
  <dc:creator>JIN Lu</dc:creator>
  <cp:lastModifiedBy>JIN Lu</cp:lastModifiedBy>
  <cp:revision>29</cp:revision>
  <dcterms:created xsi:type="dcterms:W3CDTF">2021-07-20T08:22:02Z</dcterms:created>
  <dcterms:modified xsi:type="dcterms:W3CDTF">2021-07-21T09:44:44Z</dcterms:modified>
</cp:coreProperties>
</file>

<file path=docProps/thumbnail.jpeg>
</file>